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sldIdLst>
    <p:sldId id="342" r:id="rId5"/>
    <p:sldId id="351" r:id="rId6"/>
    <p:sldId id="352" r:id="rId7"/>
    <p:sldId id="354" r:id="rId8"/>
    <p:sldId id="355" r:id="rId9"/>
    <p:sldId id="348" r:id="rId10"/>
    <p:sldId id="356" r:id="rId11"/>
    <p:sldId id="357" r:id="rId12"/>
    <p:sldId id="358" r:id="rId13"/>
    <p:sldId id="364" r:id="rId14"/>
    <p:sldId id="363" r:id="rId15"/>
    <p:sldId id="359" r:id="rId16"/>
    <p:sldId id="361" r:id="rId17"/>
    <p:sldId id="362" r:id="rId18"/>
    <p:sldId id="35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>
        <p:scale>
          <a:sx n="80" d="100"/>
          <a:sy n="80" d="100"/>
        </p:scale>
        <p:origin x="136" y="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archive.ics.uci.edu/dataset/225/ilpd+indian+liver+patient+datase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LiverDisease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Diagnosis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Alekya Basike</a:t>
            </a:r>
          </a:p>
          <a:p>
            <a:r>
              <a:rPr lang="en-US" dirty="0" err="1"/>
              <a:t>Snithika</a:t>
            </a:r>
            <a:r>
              <a:rPr lang="en-US" dirty="0"/>
              <a:t> Patel </a:t>
            </a:r>
            <a:r>
              <a:rPr lang="en-US" dirty="0" err="1"/>
              <a:t>Talasani</a:t>
            </a:r>
            <a:endParaRPr lang="en-US" dirty="0"/>
          </a:p>
          <a:p>
            <a:r>
              <a:rPr lang="en-US" dirty="0"/>
              <a:t>Greeshma </a:t>
            </a:r>
            <a:r>
              <a:rPr lang="en-US" dirty="0" err="1"/>
              <a:t>Naineni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010F-E5E6-D492-3682-E245ACFD1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>
                <a:latin typeface="+mn-lt"/>
              </a:rPr>
              <a:t>libraries and dependencies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29EB6E-66F8-145D-7B2C-E4A0622CF6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5414838"/>
            <a:ext cx="6888665" cy="44493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FB512-EE1F-2C3B-AFD8-B361FC73D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27584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1BA83-EE04-487A-FE71-FA585E6BE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E2F9423-3D02-5BE3-D17D-287209EC28E6}"/>
              </a:ext>
            </a:extLst>
          </p:cNvPr>
          <p:cNvSpPr>
            <a:spLocks noGrp="1" noChangeArrowheads="1"/>
          </p:cNvSpPr>
          <p:nvPr>
            <p:ph type="body" sz="quarter" idx="30"/>
          </p:nvPr>
        </p:nvSpPr>
        <p:spPr bwMode="auto">
          <a:xfrm>
            <a:off x="1025623" y="2492024"/>
            <a:ext cx="700519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  <a:cs typeface="Arial" panose="020B0604020202020204" pitchFamily="34" charset="0"/>
              </a:rPr>
              <a:t>Libraries: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cs typeface="Arial" panose="020B0604020202020204" pitchFamily="34" charset="0"/>
              </a:rPr>
              <a:t>scikit-learn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  <a:cs typeface="Arial" panose="020B0604020202020204" pitchFamily="34" charset="0"/>
              </a:rPr>
              <a:t>: for implementing logistic regression, KNN, SVC, Random forest.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cs typeface="Arial" panose="020B0604020202020204" pitchFamily="34" charset="0"/>
              </a:rPr>
              <a:t>NumPy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  <a:cs typeface="Arial" panose="020B0604020202020204" pitchFamily="34" charset="0"/>
              </a:rPr>
              <a:t>: for numerical operations.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n-lt"/>
                <a:cs typeface="Arial" panose="020B0604020202020204" pitchFamily="34" charset="0"/>
              </a:rPr>
              <a:t>Matplotlib or Seaborn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  <a:cs typeface="Arial" panose="020B0604020202020204" pitchFamily="34" charset="0"/>
              </a:rPr>
              <a:t>: for data visualization.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n-lt"/>
              </a:rPr>
              <a:t>Pandas: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for data manipulation and analysis.</a:t>
            </a:r>
          </a:p>
        </p:txBody>
      </p:sp>
    </p:spTree>
    <p:extLst>
      <p:ext uri="{BB962C8B-B14F-4D97-AF65-F5344CB8AC3E}">
        <p14:creationId xmlns:p14="http://schemas.microsoft.com/office/powerpoint/2010/main" val="3556467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0A019-4834-C6B7-8858-C3378909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3AB38-8759-41B4-C190-07D4C424B1D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6"/>
            <a:ext cx="6265723" cy="3520107"/>
          </a:xfrm>
        </p:spPr>
        <p:txBody>
          <a:bodyPr/>
          <a:lstStyle/>
          <a:p>
            <a:r>
              <a:rPr lang="en-US" sz="1600" dirty="0"/>
              <a:t>We have used 4 ML algorithms in our project to find the accuracy of the liver disease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Logistic Regression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KNN classifier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SVC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Random Forest Classifier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AFC2C-34CA-91EF-EB2D-464507286B7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3339548"/>
            <a:ext cx="6888665" cy="2321782"/>
          </a:xfrm>
        </p:spPr>
        <p:txBody>
          <a:bodyPr/>
          <a:lstStyle/>
          <a:p>
            <a:pPr marL="0" indent="0">
              <a:buNone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>
              <a:buFont typeface="+mj-lt"/>
              <a:buAutoNum type="arabicPeriod"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51CA2-02E3-81B9-2138-24C51BFD5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15FB3-7DFC-1E05-1D39-893949709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002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77D82-D641-30EB-98CF-F9B89347A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Liver Disease Classifier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3618A-76F8-1FDC-D8DA-48E4B5AC322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3045349"/>
            <a:ext cx="7132415" cy="1423284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Trained and evaluated classification models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Deployed the model with the highest accuracy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BF6351-F740-4758-7D24-13270A4E415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5494643"/>
            <a:ext cx="6888665" cy="36512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8BAD4-68AD-69E5-4FB5-CDCF26593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F9FCB-2154-2756-5565-2B504021E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420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49B8B-9698-1FFB-AF63-F9DAA02F2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61AE50-68D7-54AA-9DC3-8EDD549B6EC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Classification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06C74C-F7F7-B098-AC55-41DEF5FC2C1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09669" y="2700810"/>
            <a:ext cx="4468537" cy="523316"/>
          </a:xfrm>
        </p:spPr>
        <p:txBody>
          <a:bodyPr/>
          <a:lstStyle/>
          <a:p>
            <a:r>
              <a:rPr lang="en-US" dirty="0"/>
              <a:t>Accuracy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99370F-62F6-5129-9A4A-E0DD6D731AF0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0" y="3448050"/>
            <a:ext cx="4231070" cy="2307568"/>
          </a:xfrm>
        </p:spPr>
        <p:txBody>
          <a:bodyPr/>
          <a:lstStyle/>
          <a:p>
            <a:r>
              <a:rPr lang="en-US" dirty="0"/>
              <a:t>Logistic Regression    </a:t>
            </a:r>
          </a:p>
          <a:p>
            <a:r>
              <a:rPr lang="en-US" dirty="0">
                <a:solidFill>
                  <a:schemeClr val="accent1"/>
                </a:solidFill>
              </a:rPr>
              <a:t>Support Vector Classifier</a:t>
            </a:r>
          </a:p>
          <a:p>
            <a:r>
              <a:rPr lang="en-US" dirty="0"/>
              <a:t>Random Forest Classifier</a:t>
            </a:r>
          </a:p>
          <a:p>
            <a:r>
              <a:rPr lang="en-US" dirty="0"/>
              <a:t>K-Nearest </a:t>
            </a:r>
            <a:r>
              <a:rPr lang="en-US" dirty="0" err="1"/>
              <a:t>Neighbours</a:t>
            </a:r>
            <a:r>
              <a:rPr lang="en-US" dirty="0"/>
              <a:t> Classifier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3ED293-5954-55E9-E802-65EBF4FCEB6E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384897" y="3448050"/>
            <a:ext cx="4493309" cy="2307568"/>
          </a:xfrm>
        </p:spPr>
        <p:txBody>
          <a:bodyPr/>
          <a:lstStyle/>
          <a:p>
            <a:r>
              <a:rPr lang="en-US" dirty="0"/>
              <a:t>76.75%</a:t>
            </a:r>
          </a:p>
          <a:p>
            <a:r>
              <a:rPr lang="en-US" dirty="0">
                <a:solidFill>
                  <a:schemeClr val="accent1"/>
                </a:solidFill>
              </a:rPr>
              <a:t>77.71%</a:t>
            </a:r>
          </a:p>
          <a:p>
            <a:r>
              <a:rPr lang="en-US" dirty="0"/>
              <a:t>76.57%</a:t>
            </a:r>
          </a:p>
          <a:p>
            <a:r>
              <a:rPr lang="en-US" dirty="0"/>
              <a:t>70.28%</a:t>
            </a:r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7A2E79B-8C02-19C1-B9F7-39C6BE9A8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8"/>
            <a:ext cx="633654" cy="12375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216B0B7-0B83-7FB8-1816-9AE54D86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744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0A9CF-92A4-B6E9-F4BD-35BFB87B9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6E18F-468C-A537-64D5-7C48C457F1DB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44635" y="2496710"/>
            <a:ext cx="6910628" cy="209605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From the findings we have observed Support vector classification method gave us the highest accuracy.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 we choose SVC model for deployment 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3F24D-20B2-51E7-BC3F-33ADFCA5EE5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5" y="4592767"/>
            <a:ext cx="6536066" cy="1744424"/>
          </a:xfrm>
        </p:spPr>
        <p:txBody>
          <a:bodyPr/>
          <a:lstStyle/>
          <a:p>
            <a:r>
              <a:rPr lang="en-US" dirty="0"/>
              <a:t>Deployed the application using </a:t>
            </a:r>
            <a:r>
              <a:rPr lang="en-US" dirty="0" err="1"/>
              <a:t>Streamlit</a:t>
            </a:r>
            <a:r>
              <a:rPr lang="en-US" dirty="0"/>
              <a:t> Open-source app framework for Machine Learning and Data Science </a:t>
            </a:r>
          </a:p>
          <a:p>
            <a:r>
              <a:rPr lang="en-US" dirty="0"/>
              <a:t>Automatically gets deployed as the GitHub repository is updated.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B3C2C-AB60-BDCA-194C-EB589A1DC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FB134-AEA5-6723-9D16-F60DB0F87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00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4945711"/>
            <a:ext cx="3767257" cy="10978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There are 5 stages of liver disease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3617963"/>
            <a:ext cx="6888665" cy="3240037"/>
          </a:xfrm>
        </p:spPr>
        <p:txBody>
          <a:bodyPr/>
          <a:lstStyle/>
          <a:p>
            <a:r>
              <a:rPr lang="en-US" dirty="0"/>
              <a:t>Healthy liver</a:t>
            </a:r>
          </a:p>
          <a:p>
            <a:r>
              <a:rPr lang="en-US" dirty="0"/>
              <a:t>Inflammation</a:t>
            </a:r>
          </a:p>
          <a:p>
            <a:r>
              <a:rPr lang="en-US" dirty="0"/>
              <a:t>Scarring</a:t>
            </a:r>
          </a:p>
          <a:p>
            <a:r>
              <a:rPr lang="en-US" dirty="0"/>
              <a:t>Cirrhosis</a:t>
            </a:r>
          </a:p>
          <a:p>
            <a:r>
              <a:rPr lang="en-US" dirty="0"/>
              <a:t>Liver Cancer</a:t>
            </a:r>
          </a:p>
          <a:p>
            <a:r>
              <a:rPr lang="en-US" dirty="0"/>
              <a:t>End Stage Liver Disease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Screening and Diagnosis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 flipV="1">
            <a:off x="1709530" y="2070340"/>
            <a:ext cx="8426508" cy="1499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062377"/>
            <a:ext cx="2587137" cy="2622431"/>
          </a:xfrm>
        </p:spPr>
        <p:txBody>
          <a:bodyPr/>
          <a:lstStyle/>
          <a:p>
            <a:r>
              <a:rPr lang="en-US" dirty="0"/>
              <a:t>Look for symptoms such as fatigue, gastrointestinal bleeding, jaundice, abdominal pain 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2855343"/>
            <a:ext cx="2587137" cy="2826745"/>
          </a:xfrm>
        </p:spPr>
        <p:txBody>
          <a:bodyPr/>
          <a:lstStyle/>
          <a:p>
            <a:r>
              <a:rPr lang="en-US" dirty="0"/>
              <a:t>Series of blood tests such as cellular enzymes, albumin, bilirubin, and proteins.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2855344"/>
            <a:ext cx="2587137" cy="248440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Imaging techniques such as Ultrasound and CT scans.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912A1-C8B5-D072-B5CF-9ECC721A4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B8582-58D4-CEA8-B202-830E8882664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1765118"/>
          </a:xfrm>
        </p:spPr>
        <p:txBody>
          <a:bodyPr/>
          <a:lstStyle/>
          <a:p>
            <a:r>
              <a:rPr lang="en-US" dirty="0"/>
              <a:t>Most patients are asymptomatic.</a:t>
            </a:r>
          </a:p>
          <a:p>
            <a:r>
              <a:rPr lang="en-US" dirty="0"/>
              <a:t>Doctors have limited findings suggestive of the presence of the liver disease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E1F08-A00B-86AA-010D-07F1813F392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35843" y="5305245"/>
            <a:ext cx="6888665" cy="4571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F2A77-696B-1553-A53B-31688427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EC759-815B-C97F-9A67-553515FD8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255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8DC53-6BF0-940F-6D6A-F8C0C2EE6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1B467-D5DF-07AB-AEFD-CD4BFD5D2E7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682815"/>
            <a:ext cx="6888665" cy="1561381"/>
          </a:xfrm>
        </p:spPr>
        <p:txBody>
          <a:bodyPr/>
          <a:lstStyle/>
          <a:p>
            <a:r>
              <a:rPr lang="en-US" dirty="0"/>
              <a:t>Use blood test results and patient data to predict the presence of liver disease.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EFA7DC-CC6E-1468-3E53-8DE71C21BA7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4962353"/>
            <a:ext cx="6888665" cy="89741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B64E0-1979-0536-662D-6D6780633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4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828738" y="2521499"/>
            <a:ext cx="6245587" cy="2706729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Data collection and preprocessing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Data modeling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Model evaluation and deployment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966224" y="4908429"/>
            <a:ext cx="3911982" cy="750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 flipV="1">
            <a:off x="1864931" y="5755617"/>
            <a:ext cx="3911982" cy="4571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0127410" y="5709898"/>
            <a:ext cx="750795" cy="4571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8FC11-4066-D880-07E7-124438DCF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7135CE-CECE-FF67-2146-FBD42AA80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583 patients record (416 </a:t>
            </a:r>
            <a:r>
              <a:rPr lang="fr-FR" dirty="0" err="1"/>
              <a:t>liver</a:t>
            </a:r>
            <a:r>
              <a:rPr lang="fr-FR" dirty="0"/>
              <a:t> patient, 167 non </a:t>
            </a:r>
            <a:r>
              <a:rPr lang="fr-FR" dirty="0" err="1"/>
              <a:t>liver</a:t>
            </a:r>
            <a:r>
              <a:rPr lang="fr-FR" dirty="0"/>
              <a:t> patient)</a:t>
            </a:r>
          </a:p>
          <a:p>
            <a:endParaRPr lang="fr-FR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BC1153-6A38-8F98-D2EE-3EA44D08982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3" y="3617963"/>
            <a:ext cx="8420527" cy="343484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Target variable: Diagnosis is 0/1 indicating the presence of liver disease</a:t>
            </a:r>
          </a:p>
          <a:p>
            <a:r>
              <a:rPr lang="en-US" dirty="0"/>
              <a:t>Source :</a:t>
            </a:r>
            <a:r>
              <a:rPr lang="en-US" dirty="0">
                <a:hlinkClick r:id="rId2"/>
              </a:rPr>
              <a:t>https://archive.ics.uci.edu/dataset/225/</a:t>
            </a:r>
            <a:r>
              <a:rPr lang="en-US" dirty="0" err="1">
                <a:hlinkClick r:id="rId2"/>
              </a:rPr>
              <a:t>ilpd+indian+liver+patient+dataset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6833C-D07B-B00E-3DC1-576E22BD3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A72EA-D85F-F977-1435-0542EFE9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Picture 9" descr="A screenshot of a computer">
            <a:extLst>
              <a:ext uri="{FF2B5EF4-FFF2-40B4-BE49-F238E27FC236}">
                <a16:creationId xmlns:a16="http://schemas.microsoft.com/office/drawing/2014/main" id="{1E6A4243-A334-91A4-6839-FC2B0276B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067" y="3617962"/>
            <a:ext cx="7650728" cy="163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59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C3BA5-B28E-F7CE-AE84-CFE3D0708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1A7FB-1726-484E-4AB9-9978AB5F503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Steps taken for data preprocessing: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CB150B-5A66-6C84-7B79-A602FC3CD0E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3291841"/>
            <a:ext cx="6888665" cy="2567928"/>
          </a:xfrm>
        </p:spPr>
        <p:txBody>
          <a:bodyPr/>
          <a:lstStyle/>
          <a:p>
            <a:r>
              <a:rPr lang="en-US" dirty="0"/>
              <a:t>Filling null values with mean</a:t>
            </a:r>
          </a:p>
          <a:p>
            <a:r>
              <a:rPr lang="en-US" dirty="0"/>
              <a:t>Label encoding</a:t>
            </a:r>
          </a:p>
          <a:p>
            <a:r>
              <a:rPr lang="en-US" dirty="0"/>
              <a:t>Feature selection using Pearson Coefficient</a:t>
            </a:r>
          </a:p>
          <a:p>
            <a:r>
              <a:rPr lang="en-US" dirty="0"/>
              <a:t>Feature scaling</a:t>
            </a:r>
          </a:p>
          <a:p>
            <a:r>
              <a:rPr lang="en-US" dirty="0"/>
              <a:t>Oversampling for an imbalanced dataset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CE969-499E-6A71-0DAD-B2CB4055C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8A31F-D768-C47D-50A5-296E39410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978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C333E-45B8-74C1-CF73-BEA24DC58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 classification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EB5DD-116A-ED01-679E-5CE8F4322CA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8"/>
            <a:ext cx="6888665" cy="6923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3CCE24-68FF-1752-1C41-763C2458508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3061252"/>
            <a:ext cx="9263364" cy="329183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B6635-40A0-BB63-0D32-C8D6A6209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8"/>
            <a:ext cx="387164" cy="11580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23CE1-C02D-AED6-54AE-6E71D675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Picture 7" descr="A diagram of a computer">
            <a:extLst>
              <a:ext uri="{FF2B5EF4-FFF2-40B4-BE49-F238E27FC236}">
                <a16:creationId xmlns:a16="http://schemas.microsoft.com/office/drawing/2014/main" id="{9DFB388A-47A7-D534-02B7-E093E7B1D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63" y="3175129"/>
            <a:ext cx="9077010" cy="33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63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184</TotalTime>
  <Words>371</Words>
  <Application>Microsoft Office PowerPoint</Application>
  <PresentationFormat>Widescreen</PresentationFormat>
  <Paragraphs>94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 Nova</vt:lpstr>
      <vt:lpstr>Biome</vt:lpstr>
      <vt:lpstr>Biome Light</vt:lpstr>
      <vt:lpstr>Calibri</vt:lpstr>
      <vt:lpstr>Segoe UI</vt:lpstr>
      <vt:lpstr>Söhne</vt:lpstr>
      <vt:lpstr>Office Theme</vt:lpstr>
      <vt:lpstr>LiverDisease</vt:lpstr>
      <vt:lpstr>Introduction</vt:lpstr>
      <vt:lpstr>Screening and Diagnosis</vt:lpstr>
      <vt:lpstr>Problem</vt:lpstr>
      <vt:lpstr>Objective</vt:lpstr>
      <vt:lpstr>Project Plan</vt:lpstr>
      <vt:lpstr>Dataset</vt:lpstr>
      <vt:lpstr>Data preprocessing</vt:lpstr>
      <vt:lpstr>Training a classification model</vt:lpstr>
      <vt:lpstr> libraries and dependencies </vt:lpstr>
      <vt:lpstr>Evaluation methodology</vt:lpstr>
      <vt:lpstr>Liver Disease Classifier</vt:lpstr>
      <vt:lpstr>Results</vt:lpstr>
      <vt:lpstr>Deployment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LiverDisease</dc:title>
  <dc:creator>Alekya Basike</dc:creator>
  <cp:lastModifiedBy>Alekya Basike</cp:lastModifiedBy>
  <cp:revision>3</cp:revision>
  <dcterms:created xsi:type="dcterms:W3CDTF">2023-12-01T23:40:22Z</dcterms:created>
  <dcterms:modified xsi:type="dcterms:W3CDTF">2023-12-02T02:44:30Z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